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0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officedocument/2006/relationships/metadata/core-properties" Target="docProps/core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</p:sldMasterIdLst>
  <p:sldIdLst>
    <p:sldId id="256" r:id="rId3"/>
    <p:sldId id="258" r:id="rId4"/>
    <p:sldId id="259" r:id="rId5"/>
    <p:sldId id="260" r:id="rId6"/>
    <p:sldId id="262" r:id="rId7"/>
    <p:sldId id="263" r:id="rId8"/>
    <p:sldId id="268" r:id="rId9"/>
    <p:sldId id="264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67" r:id="rId19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;p2"/>
          <p:cNvPicPr/>
          <p:nvPr/>
        </p:nvPicPr>
        <p:blipFill>
          <a:blip r:embed="rId2">
            <a:alphaModFix amt="70000"/>
          </a:blip>
          <a:stretch/>
        </p:blipFill>
        <p:spPr>
          <a:xfrm>
            <a:off x="0" y="-40320"/>
            <a:ext cx="9143640" cy="5223600"/>
          </a:xfrm>
          <a:prstGeom prst="rect">
            <a:avLst/>
          </a:prstGeom>
          <a:noFill/>
          <a:ln w="0">
            <a:noFill/>
          </a:ln>
          <a:effectLst>
            <a:outerShdw blurRad="57240" dist="1908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848880" y="1661760"/>
            <a:ext cx="5348520" cy="23727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85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96;p19"/>
          <p:cNvPicPr/>
          <p:nvPr/>
        </p:nvPicPr>
        <p:blipFill>
          <a:blip r:embed="rId2">
            <a:alphaModFix amt="70000"/>
          </a:blip>
          <a:stretch/>
        </p:blipFill>
        <p:spPr>
          <a:xfrm>
            <a:off x="38880" y="0"/>
            <a:ext cx="9143640" cy="5218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99;p20"/>
          <p:cNvPicPr/>
          <p:nvPr/>
        </p:nvPicPr>
        <p:blipFill>
          <a:blip r:embed="rId2">
            <a:alphaModFix amt="70000"/>
          </a:blip>
          <a:stretch/>
        </p:blipFill>
        <p:spPr>
          <a:xfrm flipH="1">
            <a:off x="39240" y="0"/>
            <a:ext cx="9143640" cy="5218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HEADER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13;p3"/>
          <p:cNvPicPr/>
          <p:nvPr/>
        </p:nvPicPr>
        <p:blipFill>
          <a:blip r:embed="rId2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76240" y="2534040"/>
            <a:ext cx="5674680" cy="987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2" name="PlaceHolder 2"/>
          <p:cNvSpPr>
            <a:spLocks noGrp="1"/>
          </p:cNvSpPr>
          <p:nvPr>
            <p:ph type="title"/>
          </p:nvPr>
        </p:nvSpPr>
        <p:spPr>
          <a:xfrm>
            <a:off x="1084320" y="15372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3000" b="1" u="none" strike="noStrike">
                <a:solidFill>
                  <a:schemeClr val="dk2"/>
                </a:solidFill>
                <a:effectLst/>
                <a:uFillTx/>
                <a:latin typeface="DM Sans"/>
                <a:ea typeface="DM Sans"/>
              </a:rPr>
              <a:t>xx%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_3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102;p21"/>
          <p:cNvPicPr/>
          <p:nvPr/>
        </p:nvPicPr>
        <p:blipFill>
          <a:blip r:embed="rId2">
            <a:alphaModFix amt="70000"/>
          </a:blip>
          <a:stretch/>
        </p:blipFill>
        <p:spPr>
          <a:xfrm flipH="1">
            <a:off x="360" y="0"/>
            <a:ext cx="9143640" cy="522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857240" y="488520"/>
            <a:ext cx="5429160" cy="1058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5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_AND_BODY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18;p4"/>
          <p:cNvPicPr/>
          <p:nvPr/>
        </p:nvPicPr>
        <p:blipFill>
          <a:blip r:embed="rId2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14960" y="534960"/>
            <a:ext cx="4184280" cy="1085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14960" y="1738080"/>
            <a:ext cx="4184280" cy="2869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AND_TWO_COLUMNS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22;p5"/>
          <p:cNvPicPr/>
          <p:nvPr/>
        </p:nvPicPr>
        <p:blipFill>
          <a:blip r:embed="rId2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_ONLY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29;p6"/>
          <p:cNvPicPr/>
          <p:nvPr/>
        </p:nvPicPr>
        <p:blipFill>
          <a:blip r:embed="rId2">
            <a:alphaModFix amt="70000"/>
          </a:blip>
          <a:stretch/>
        </p:blipFill>
        <p:spPr>
          <a:xfrm>
            <a:off x="0" y="-29520"/>
            <a:ext cx="9143640" cy="525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_COLUMN_TEXT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2;p7"/>
          <p:cNvPicPr/>
          <p:nvPr/>
        </p:nvPicPr>
        <p:blipFill>
          <a:blip r:embed="rId2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720000" y="1152360"/>
            <a:ext cx="3321720" cy="3416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IN_POINT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1388160" y="1307160"/>
            <a:ext cx="6367320" cy="2529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6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_TITLE_AND_DESCRIPTION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9"/>
          <p:cNvPicPr/>
          <p:nvPr userDrawn="1"/>
        </p:nvPicPr>
        <p:blipFill>
          <a:blip r:embed="rId2">
            <a:alphaModFix amt="70000"/>
          </a:blip>
          <a:stretch/>
        </p:blipFill>
        <p:spPr>
          <a:xfrm>
            <a:off x="0" y="0"/>
            <a:ext cx="9143640" cy="522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358920" y="507600"/>
            <a:ext cx="5845680" cy="1475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4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IG_NUMBER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1284120" y="1558440"/>
            <a:ext cx="6575760" cy="15109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fr-FR" sz="9600" b="1" u="none" strike="noStrike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xx%</a:t>
            </a:r>
            <a:endParaRPr lang="fr-FR" sz="96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APTION_ONLY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720000" y="228528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imple-light-2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USTOM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723600" y="511200"/>
            <a:ext cx="7696800" cy="4820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4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48;p13"/>
          <p:cNvPicPr/>
          <p:nvPr/>
        </p:nvPicPr>
        <p:blipFill>
          <a:blip r:embed="rId2">
            <a:alphaModFix amt="69000"/>
          </a:blip>
          <a:stretch/>
        </p:blipFill>
        <p:spPr>
          <a:xfrm flipH="1">
            <a:off x="360" y="0"/>
            <a:ext cx="9143640" cy="522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019160" y="2857320"/>
            <a:ext cx="7105320" cy="3682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buNone/>
            </a:pPr>
            <a:r>
              <a:rPr lang="fr-FR" sz="23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2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52;p14"/>
          <p:cNvPicPr/>
          <p:nvPr/>
        </p:nvPicPr>
        <p:blipFill>
          <a:blip r:embed="rId2">
            <a:alphaModFix amt="70000"/>
          </a:blip>
          <a:stretch/>
        </p:blipFill>
        <p:spPr>
          <a:xfrm flipH="1">
            <a:off x="360" y="-29520"/>
            <a:ext cx="9143640" cy="525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oogle Shape;64;p15"/>
          <p:cNvPicPr/>
          <p:nvPr/>
        </p:nvPicPr>
        <p:blipFill>
          <a:blip r:embed="rId2">
            <a:alphaModFix amt="70000"/>
          </a:blip>
          <a:stretch/>
        </p:blipFill>
        <p:spPr>
          <a:xfrm flipH="1">
            <a:off x="-1063080" y="-694440"/>
            <a:ext cx="10218240" cy="58374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_1_1_1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75;p16"/>
          <p:cNvPicPr/>
          <p:nvPr/>
        </p:nvPicPr>
        <p:blipFill>
          <a:blip r:embed="rId2">
            <a:alphaModFix amt="70000"/>
          </a:blip>
          <a:stretch/>
        </p:blipFill>
        <p:spPr>
          <a:xfrm flipH="1">
            <a:off x="360" y="-29520"/>
            <a:ext cx="9143640" cy="525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90;p17"/>
          <p:cNvPicPr/>
          <p:nvPr/>
        </p:nvPicPr>
        <p:blipFill>
          <a:blip r:embed="rId2">
            <a:alphaModFix amt="70000"/>
          </a:blip>
          <a:stretch/>
        </p:blipFill>
        <p:spPr>
          <a:xfrm>
            <a:off x="0" y="-29520"/>
            <a:ext cx="9143640" cy="525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17840" y="444960"/>
            <a:ext cx="770832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_ONLY_1_1">
    <p:bg>
      <p:bgPr>
        <a:solidFill>
          <a:schemeClr val="dk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93;p18"/>
          <p:cNvPicPr/>
          <p:nvPr/>
        </p:nvPicPr>
        <p:blipFill>
          <a:blip r:embed="rId2">
            <a:alphaModFix amt="70000"/>
          </a:blip>
          <a:stretch/>
        </p:blipFill>
        <p:spPr>
          <a:xfrm flipH="1">
            <a:off x="360" y="0"/>
            <a:ext cx="9143640" cy="52236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064400" y="444960"/>
            <a:ext cx="4359240" cy="572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Autofit/>
          </a:bodyPr>
          <a:lstStyle/>
          <a:p>
            <a:pPr indent="0">
              <a:buNone/>
            </a:pPr>
            <a:r>
              <a:rPr lang="fr-FR" sz="30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847800" y="1538874"/>
            <a:ext cx="7707382" cy="2608452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6600" b="1" u="none" strike="noStrike" dirty="0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Sistema de Gestão Hospitalar (SGH)</a:t>
            </a:r>
            <a:endParaRPr lang="fr-FR" sz="66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885959" y="813996"/>
            <a:ext cx="7556541" cy="743688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100" b="0" u="none" strike="noStrike" dirty="0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Gestão </a:t>
            </a:r>
            <a:r>
              <a:rPr lang="en-US" sz="1100" b="0" u="none" strike="noStrike" dirty="0" err="1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eficiente</a:t>
            </a:r>
            <a:r>
              <a:rPr lang="en-US" sz="1100" b="0" u="none" strike="noStrike" dirty="0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 e </a:t>
            </a:r>
            <a:r>
              <a:rPr lang="en-US" sz="1100" b="0" u="none" strike="noStrike" dirty="0" err="1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segura</a:t>
            </a:r>
            <a:r>
              <a:rPr lang="en-US" sz="1100" b="0" u="none" strike="noStrike" dirty="0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 da saúde com </a:t>
            </a:r>
            <a:r>
              <a:rPr lang="en-US" sz="1100" b="0" u="none" strike="noStrike" dirty="0" err="1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controle</a:t>
            </a:r>
            <a:r>
              <a:rPr lang="en-US" sz="1100" b="0" u="none" strike="noStrike" dirty="0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 </a:t>
            </a:r>
            <a:r>
              <a:rPr lang="en-US" sz="1100" b="0" u="none" strike="noStrike" dirty="0" err="1">
                <a:solidFill>
                  <a:schemeClr val="lt1"/>
                </a:solidFill>
                <a:effectLst/>
                <a:uFillTx/>
                <a:latin typeface="Inter"/>
                <a:ea typeface="Inter"/>
              </a:rPr>
              <a:t>centralizado</a:t>
            </a:r>
            <a:endParaRPr lang="en-US" sz="1100" b="0" u="none" strike="noStrike" dirty="0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  <p:cxnSp>
        <p:nvCxnSpPr>
          <p:cNvPr id="45" name="Google Shape;118;p25"/>
          <p:cNvCxnSpPr/>
          <p:nvPr/>
        </p:nvCxnSpPr>
        <p:spPr>
          <a:xfrm>
            <a:off x="968400" y="1585080"/>
            <a:ext cx="3479760" cy="360"/>
          </a:xfrm>
          <a:prstGeom prst="straightConnector1">
            <a:avLst/>
          </a:prstGeom>
          <a:ln w="9525">
            <a:solidFill>
              <a:srgbClr val="000000"/>
            </a:solidFill>
            <a:round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24A9F-79D9-65DE-4085-154261EB9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>
            <a:extLst>
              <a:ext uri="{FF2B5EF4-FFF2-40B4-BE49-F238E27FC236}">
                <a16:creationId xmlns:a16="http://schemas.microsoft.com/office/drawing/2014/main" id="{313A7480-9AA7-61B4-52AF-4051E6CD3CA3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361800" y="1101556"/>
            <a:ext cx="4466880" cy="27336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r>
              <a:rPr lang="pt-BR" sz="1300" dirty="0">
                <a:solidFill>
                  <a:schemeClr val="bg1"/>
                </a:solidFill>
              </a:rPr>
              <a:t>O sistema oferece um conjunto completo de ferramentas para a gestão diária:</a:t>
            </a:r>
          </a:p>
          <a:p>
            <a:endParaRPr lang="pt-BR" sz="1300" dirty="0"/>
          </a:p>
          <a:p>
            <a:r>
              <a:rPr lang="pt-BR" sz="1300" b="1" dirty="0"/>
              <a:t>Autenticação:</a:t>
            </a:r>
            <a:r>
              <a:rPr lang="pt-BR" sz="1300" dirty="0"/>
              <a:t> </a:t>
            </a:r>
            <a:r>
              <a:rPr lang="pt-BR" sz="1300" dirty="0">
                <a:solidFill>
                  <a:schemeClr val="bg1"/>
                </a:solidFill>
              </a:rPr>
              <a:t>Login / Logout e para acesso.</a:t>
            </a:r>
          </a:p>
          <a:p>
            <a:endParaRPr lang="pt-BR" sz="1300" dirty="0">
              <a:solidFill>
                <a:schemeClr val="bg1"/>
              </a:solidFill>
            </a:endParaRPr>
          </a:p>
          <a:p>
            <a:r>
              <a:rPr lang="pt-BR" sz="1300" b="1" dirty="0"/>
              <a:t>Gerenciamento através de Cadastros, Alterações e Exclusões de:</a:t>
            </a:r>
          </a:p>
          <a:p>
            <a:pPr lvl="1"/>
            <a:endParaRPr lang="pt-BR" sz="14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400" dirty="0"/>
              <a:t>Pacientes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400" dirty="0"/>
              <a:t>Convênios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400" dirty="0"/>
              <a:t>Médicos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400" dirty="0"/>
              <a:t>Consultas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400" dirty="0"/>
              <a:t>Endereços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96F02688-8416-83DE-EC67-CFF0CA026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800" y="0"/>
            <a:ext cx="5845680" cy="1475280"/>
          </a:xfrm>
        </p:spPr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738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314ADE-5595-CB62-4E16-01DC9DA1D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>
            <a:extLst>
              <a:ext uri="{FF2B5EF4-FFF2-40B4-BE49-F238E27FC236}">
                <a16:creationId xmlns:a16="http://schemas.microsoft.com/office/drawing/2014/main" id="{EB995F81-DC88-0FB4-BB5F-5BFB2D1B7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240" y="2533680"/>
            <a:ext cx="5676480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4000" b="1" dirty="0"/>
              <a:t>Design e Aparência</a:t>
            </a:r>
            <a:endParaRPr lang="fr-FR" sz="3800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>
            <a:extLst>
              <a:ext uri="{FF2B5EF4-FFF2-40B4-BE49-F238E27FC236}">
                <a16:creationId xmlns:a16="http://schemas.microsoft.com/office/drawing/2014/main" id="{ACB88040-A25D-4AD7-B1DD-8973BEEDF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000" b="1" u="none" strike="noStrike" dirty="0">
                <a:solidFill>
                  <a:schemeClr val="dk2"/>
                </a:solidFill>
                <a:effectLst/>
                <a:uFillTx/>
                <a:latin typeface="DM Sans"/>
                <a:ea typeface="DM Sans"/>
              </a:rPr>
              <a:t>0</a:t>
            </a:r>
            <a:r>
              <a:rPr lang="fr-FR" sz="3000" b="1" dirty="0">
                <a:solidFill>
                  <a:schemeClr val="dk2"/>
                </a:solidFill>
                <a:latin typeface="DM Sans"/>
                <a:ea typeface="DM Sans"/>
              </a:rPr>
              <a:t>5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3">
            <a:extLst>
              <a:ext uri="{FF2B5EF4-FFF2-40B4-BE49-F238E27FC236}">
                <a16:creationId xmlns:a16="http://schemas.microsoft.com/office/drawing/2014/main" id="{B30244C5-F537-EB4E-341A-6923E40CF299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876240" y="3600360"/>
            <a:ext cx="4476240" cy="418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buNone/>
            </a:pPr>
            <a:endParaRPr lang="en-US" sz="1200" b="0" u="none" strike="noStrike">
              <a:solidFill>
                <a:schemeClr val="lt1"/>
              </a:solidFill>
              <a:effectLst/>
              <a:uFillTx/>
              <a:latin typeface="Inter"/>
              <a:ea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3837669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A336EF-52CF-3E5D-C10F-25C7FDF74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>
            <a:extLst>
              <a:ext uri="{FF2B5EF4-FFF2-40B4-BE49-F238E27FC236}">
                <a16:creationId xmlns:a16="http://schemas.microsoft.com/office/drawing/2014/main" id="{A9AAEE12-03C8-2985-1B00-AC0976C0A5E1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361800" y="1905120"/>
            <a:ext cx="4466880" cy="1761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r>
              <a:rPr lang="pt-BR" sz="1300" b="1" dirty="0"/>
              <a:t>Conceito Visual</a:t>
            </a:r>
            <a:r>
              <a:rPr lang="pt-BR" sz="1300" dirty="0"/>
              <a:t> </a:t>
            </a:r>
          </a:p>
          <a:p>
            <a:endParaRPr lang="pt-BR" sz="1300" dirty="0"/>
          </a:p>
          <a:p>
            <a:r>
              <a:rPr lang="pt-BR" sz="1300" dirty="0">
                <a:solidFill>
                  <a:schemeClr val="bg1"/>
                </a:solidFill>
              </a:rPr>
              <a:t>Interface com design </a:t>
            </a:r>
            <a:r>
              <a:rPr lang="pt-BR" sz="1300" b="1" dirty="0">
                <a:solidFill>
                  <a:schemeClr val="bg1"/>
                </a:solidFill>
              </a:rPr>
              <a:t>limpo e intuitivo</a:t>
            </a:r>
            <a:r>
              <a:rPr lang="pt-BR" sz="1300" dirty="0">
                <a:solidFill>
                  <a:schemeClr val="bg1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3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b="1" dirty="0"/>
              <a:t>Paleta de Cores:</a:t>
            </a:r>
            <a:r>
              <a:rPr lang="pt-BR" sz="1300" dirty="0"/>
              <a:t> </a:t>
            </a:r>
            <a:r>
              <a:rPr lang="pt-BR" sz="1300" dirty="0">
                <a:solidFill>
                  <a:schemeClr val="bg1"/>
                </a:solidFill>
              </a:rPr>
              <a:t>Tons personalizáveis para modular de acordo com a necessidade do cliente.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b="1" dirty="0"/>
              <a:t>Navegação:</a:t>
            </a:r>
            <a:r>
              <a:rPr lang="pt-BR" sz="1300" dirty="0"/>
              <a:t> </a:t>
            </a:r>
            <a:r>
              <a:rPr lang="pt-BR" sz="1300" dirty="0">
                <a:solidFill>
                  <a:schemeClr val="bg1"/>
                </a:solidFill>
              </a:rPr>
              <a:t>Menus verticais, simples e diretos.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b="1" dirty="0"/>
              <a:t>Tipografia:</a:t>
            </a:r>
            <a:r>
              <a:rPr lang="pt-BR" sz="1300" dirty="0"/>
              <a:t> </a:t>
            </a:r>
            <a:r>
              <a:rPr lang="pt-BR" sz="1300" dirty="0">
                <a:solidFill>
                  <a:schemeClr val="bg1"/>
                </a:solidFill>
              </a:rPr>
              <a:t>Fontes legíveis e layout responsivo.</a:t>
            </a:r>
          </a:p>
          <a:p>
            <a:endParaRPr lang="pt-BR" sz="1300" dirty="0">
              <a:solidFill>
                <a:schemeClr val="bg1"/>
              </a:solidFill>
            </a:endParaRPr>
          </a:p>
          <a:p>
            <a:r>
              <a:rPr lang="pt-BR" sz="1300" b="1" dirty="0"/>
              <a:t>O que Evitar</a:t>
            </a:r>
          </a:p>
          <a:p>
            <a:endParaRPr lang="pt-BR" sz="1300" dirty="0"/>
          </a:p>
          <a:p>
            <a:r>
              <a:rPr lang="pt-BR" sz="1300" dirty="0">
                <a:solidFill>
                  <a:schemeClr val="bg1"/>
                </a:solidFill>
              </a:rPr>
              <a:t>Poluição visual e excesso de informações.</a:t>
            </a:r>
          </a:p>
          <a:p>
            <a:r>
              <a:rPr lang="pt-BR" sz="1300" dirty="0">
                <a:solidFill>
                  <a:schemeClr val="bg1"/>
                </a:solidFill>
              </a:rPr>
              <a:t>Menus complexos ou confusos.</a:t>
            </a:r>
          </a:p>
          <a:p>
            <a:r>
              <a:rPr lang="pt-BR" sz="1300" dirty="0">
                <a:solidFill>
                  <a:schemeClr val="bg1"/>
                </a:solidFill>
              </a:rPr>
              <a:t>Sobrecarga de conteúdo técnico na interface.</a:t>
            </a:r>
          </a:p>
        </p:txBody>
      </p:sp>
      <p:sp>
        <p:nvSpPr>
          <p:cNvPr id="65" name="PlaceHolder 2">
            <a:extLst>
              <a:ext uri="{FF2B5EF4-FFF2-40B4-BE49-F238E27FC236}">
                <a16:creationId xmlns:a16="http://schemas.microsoft.com/office/drawing/2014/main" id="{7C257DA6-AF01-216D-415F-3310D74E9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800" y="504720"/>
            <a:ext cx="584784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3054249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273C6-C36D-BE69-A9D3-9A340D04A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>
            <a:extLst>
              <a:ext uri="{FF2B5EF4-FFF2-40B4-BE49-F238E27FC236}">
                <a16:creationId xmlns:a16="http://schemas.microsoft.com/office/drawing/2014/main" id="{404A8AB7-136C-E74D-0050-B30030E34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239" y="2533680"/>
            <a:ext cx="6716051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4000" b="1" dirty="0"/>
              <a:t>Referências e Concorrência</a:t>
            </a:r>
            <a:endParaRPr lang="fr-FR" sz="3800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>
            <a:extLst>
              <a:ext uri="{FF2B5EF4-FFF2-40B4-BE49-F238E27FC236}">
                <a16:creationId xmlns:a16="http://schemas.microsoft.com/office/drawing/2014/main" id="{A17EDEF6-AE55-B04C-8853-905D3D0B2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000" b="1" u="none" strike="noStrike" dirty="0">
                <a:solidFill>
                  <a:schemeClr val="dk2"/>
                </a:solidFill>
                <a:effectLst/>
                <a:uFillTx/>
                <a:latin typeface="DM Sans"/>
                <a:ea typeface="DM Sans"/>
              </a:rPr>
              <a:t>06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3">
            <a:extLst>
              <a:ext uri="{FF2B5EF4-FFF2-40B4-BE49-F238E27FC236}">
                <a16:creationId xmlns:a16="http://schemas.microsoft.com/office/drawing/2014/main" id="{7A031346-45F6-E1B5-C404-6FFB0FA38DE6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876240" y="3600360"/>
            <a:ext cx="4476240" cy="418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buNone/>
            </a:pPr>
            <a:endParaRPr lang="en-US" sz="1200" b="0" u="none" strike="noStrike">
              <a:solidFill>
                <a:schemeClr val="lt1"/>
              </a:solidFill>
              <a:effectLst/>
              <a:uFillTx/>
              <a:latin typeface="Inter"/>
              <a:ea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205316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72168A-E9C3-7C51-37C0-FDD464CFE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4DC3970-E027-F888-9AB9-F64D859A0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800" y="0"/>
            <a:ext cx="5845680" cy="1475280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64" name="PlaceHolder 1">
            <a:extLst>
              <a:ext uri="{FF2B5EF4-FFF2-40B4-BE49-F238E27FC236}">
                <a16:creationId xmlns:a16="http://schemas.microsoft.com/office/drawing/2014/main" id="{758F0F76-6F0D-59E4-AB30-62E5596E0C23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361800" y="1101556"/>
            <a:ext cx="4466880" cy="27336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r>
              <a:rPr lang="pt-BR" sz="1300" b="1" dirty="0"/>
              <a:t>Referências Visuais</a:t>
            </a:r>
          </a:p>
          <a:p>
            <a:endParaRPr lang="pt-BR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b="1" dirty="0" err="1"/>
              <a:t>Pipefy</a:t>
            </a:r>
            <a:r>
              <a:rPr lang="pt-BR" sz="1300" b="1" dirty="0"/>
              <a:t>:</a:t>
            </a:r>
            <a:r>
              <a:rPr lang="pt-BR" sz="1300" dirty="0">
                <a:solidFill>
                  <a:schemeClr val="bg1"/>
                </a:solidFill>
              </a:rPr>
              <a:t> Pela interface intuitiva e fluida.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b="1" dirty="0"/>
              <a:t>TOTVS:</a:t>
            </a:r>
            <a:r>
              <a:rPr lang="pt-BR" sz="1300" dirty="0">
                <a:solidFill>
                  <a:schemeClr val="bg1"/>
                </a:solidFill>
              </a:rPr>
              <a:t> Pela clareza na apresentação de soluções.</a:t>
            </a:r>
          </a:p>
          <a:p>
            <a:endParaRPr lang="pt-BR" sz="1300" dirty="0">
              <a:solidFill>
                <a:schemeClr val="bg1"/>
              </a:solidFill>
            </a:endParaRPr>
          </a:p>
          <a:p>
            <a:r>
              <a:rPr lang="pt-BR" sz="1300" b="1" dirty="0"/>
              <a:t>Principais Concorrentes</a:t>
            </a:r>
          </a:p>
          <a:p>
            <a:endParaRPr lang="pt-BR" sz="13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dirty="0" err="1">
                <a:solidFill>
                  <a:schemeClr val="bg1"/>
                </a:solidFill>
              </a:rPr>
              <a:t>MedWare</a:t>
            </a:r>
            <a:endParaRPr lang="pt-BR" sz="13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dirty="0" err="1">
                <a:solidFill>
                  <a:schemeClr val="bg1"/>
                </a:solidFill>
              </a:rPr>
              <a:t>iClinic</a:t>
            </a:r>
            <a:endParaRPr lang="pt-BR" sz="13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dirty="0">
                <a:solidFill>
                  <a:schemeClr val="bg1"/>
                </a:solidFill>
              </a:rPr>
              <a:t>MV Sistemas</a:t>
            </a:r>
          </a:p>
          <a:p>
            <a:endParaRPr lang="pt-BR" sz="1300" dirty="0">
              <a:solidFill>
                <a:schemeClr val="bg1"/>
              </a:solidFill>
            </a:endParaRPr>
          </a:p>
          <a:p>
            <a:r>
              <a:rPr lang="pt-BR" sz="1300" b="1" dirty="0"/>
              <a:t>Desafios</a:t>
            </a:r>
          </a:p>
          <a:p>
            <a:endParaRPr lang="pt-BR" sz="1300" dirty="0"/>
          </a:p>
          <a:p>
            <a:r>
              <a:rPr lang="pt-BR" sz="1300" dirty="0">
                <a:solidFill>
                  <a:schemeClr val="bg1"/>
                </a:solidFill>
              </a:rPr>
              <a:t>Concorrentes já possuem integração com redes de saúde.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dirty="0">
                <a:solidFill>
                  <a:schemeClr val="bg1"/>
                </a:solidFill>
              </a:rPr>
              <a:t>Experiência consolidada no mercado.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300" dirty="0">
                <a:solidFill>
                  <a:schemeClr val="bg1"/>
                </a:solidFill>
              </a:rPr>
              <a:t>Edição de todos os cadastros</a:t>
            </a:r>
          </a:p>
        </p:txBody>
      </p:sp>
    </p:spTree>
    <p:extLst>
      <p:ext uri="{BB962C8B-B14F-4D97-AF65-F5344CB8AC3E}">
        <p14:creationId xmlns:p14="http://schemas.microsoft.com/office/powerpoint/2010/main" val="2907703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92AE1-4C61-A955-97C5-53BA91766B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>
            <a:extLst>
              <a:ext uri="{FF2B5EF4-FFF2-40B4-BE49-F238E27FC236}">
                <a16:creationId xmlns:a16="http://schemas.microsoft.com/office/drawing/2014/main" id="{496D5B5D-3610-9DE5-5D48-7B34BFB7E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240" y="2533680"/>
            <a:ext cx="5690816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4000" b="1" dirty="0"/>
              <a:t>Diretrizes e Próximos Passos</a:t>
            </a:r>
            <a:endParaRPr lang="fr-FR" sz="3800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>
            <a:extLst>
              <a:ext uri="{FF2B5EF4-FFF2-40B4-BE49-F238E27FC236}">
                <a16:creationId xmlns:a16="http://schemas.microsoft.com/office/drawing/2014/main" id="{7146E403-3515-FFE3-0496-E5AF7086A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000" b="1" u="none" strike="noStrike" dirty="0">
                <a:solidFill>
                  <a:schemeClr val="dk2"/>
                </a:solidFill>
                <a:effectLst/>
                <a:uFillTx/>
                <a:latin typeface="DM Sans"/>
                <a:ea typeface="DM Sans"/>
              </a:rPr>
              <a:t>0</a:t>
            </a:r>
            <a:r>
              <a:rPr lang="fr-FR" sz="3000" b="1" dirty="0">
                <a:solidFill>
                  <a:schemeClr val="dk2"/>
                </a:solidFill>
                <a:latin typeface="DM Sans"/>
                <a:ea typeface="DM Sans"/>
              </a:rPr>
              <a:t>7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3">
            <a:extLst>
              <a:ext uri="{FF2B5EF4-FFF2-40B4-BE49-F238E27FC236}">
                <a16:creationId xmlns:a16="http://schemas.microsoft.com/office/drawing/2014/main" id="{D05CCBF0-845A-A41C-140F-60464015EDF2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876240" y="3600360"/>
            <a:ext cx="4476240" cy="418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buNone/>
            </a:pPr>
            <a:endParaRPr lang="en-US" sz="1200" b="0" u="none" strike="noStrike">
              <a:solidFill>
                <a:schemeClr val="lt1"/>
              </a:solidFill>
              <a:effectLst/>
              <a:uFillTx/>
              <a:latin typeface="Inter"/>
              <a:ea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9260942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7EF8D0-B0EC-0C95-5936-DEF7E72A57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>
            <a:extLst>
              <a:ext uri="{FF2B5EF4-FFF2-40B4-BE49-F238E27FC236}">
                <a16:creationId xmlns:a16="http://schemas.microsoft.com/office/drawing/2014/main" id="{7364621D-7F00-7601-C6B2-080A1F583E12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361800" y="1101556"/>
            <a:ext cx="4466880" cy="27336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r>
              <a:rPr lang="pt-BR" sz="1400" b="1" dirty="0"/>
              <a:t>Princípios Fundamentais</a:t>
            </a:r>
            <a:endParaRPr lang="pt-B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4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chemeClr val="bg1"/>
                </a:solidFill>
              </a:rPr>
              <a:t>Originalidade:</a:t>
            </a:r>
            <a:r>
              <a:rPr lang="pt-BR" sz="1400" dirty="0">
                <a:solidFill>
                  <a:schemeClr val="bg1"/>
                </a:solidFill>
              </a:rPr>
              <a:t> Não copiar estruturas ou nomenclaturas de concorrentes.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chemeClr val="bg1"/>
                </a:solidFill>
              </a:rPr>
              <a:t>Segurança:</a:t>
            </a:r>
            <a:r>
              <a:rPr lang="pt-BR" sz="1400" dirty="0">
                <a:solidFill>
                  <a:schemeClr val="bg1"/>
                </a:solidFill>
              </a:rPr>
              <a:t> Garantir que nenhum dado sensível seja exposto.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>
                <a:solidFill>
                  <a:schemeClr val="bg1"/>
                </a:solidFill>
              </a:rPr>
              <a:t>Confiabilidade:</a:t>
            </a:r>
            <a:r>
              <a:rPr lang="pt-BR" sz="1400" dirty="0">
                <a:solidFill>
                  <a:schemeClr val="bg1"/>
                </a:solidFill>
              </a:rPr>
              <a:t> Evitar vulnerabilidades técnicas que comprometam o sistema.</a:t>
            </a:r>
          </a:p>
          <a:p>
            <a:endParaRPr lang="pt-BR" sz="1400" dirty="0"/>
          </a:p>
          <a:p>
            <a:r>
              <a:rPr lang="pt-BR" sz="1400" b="1" dirty="0"/>
              <a:t>Próximos Passos</a:t>
            </a:r>
            <a:endParaRPr lang="pt-B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Desenvolvimento da interface com base no design definido.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Inclusão de imagens, ícones e outros elementos visuais.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Testes de usabilidade com o público-alvo.</a:t>
            </a:r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528ED515-03AC-2B82-13EE-6E55A9CBDE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800" y="0"/>
            <a:ext cx="5845680" cy="1475280"/>
          </a:xfrm>
        </p:spPr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9904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857240" y="485640"/>
            <a:ext cx="5428800" cy="10569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5000" b="1" u="none" strike="noStrike" dirty="0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Obrigado!</a:t>
            </a:r>
            <a:endParaRPr lang="fr-FR" sz="5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subTitle"/>
          </p:nvPr>
        </p:nvSpPr>
        <p:spPr>
          <a:xfrm>
            <a:off x="2343240" y="1447920"/>
            <a:ext cx="4447800" cy="109512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r>
              <a:rPr lang="pt-BR" sz="1400" b="1" dirty="0"/>
              <a:t>Dúvidas ou próximos passos?</a:t>
            </a:r>
          </a:p>
          <a:p>
            <a:endParaRPr lang="pt-BR" sz="1400" dirty="0"/>
          </a:p>
          <a:p>
            <a:r>
              <a:rPr lang="pt-BR" sz="1400" i="1" dirty="0">
                <a:solidFill>
                  <a:schemeClr val="bg1"/>
                </a:solidFill>
              </a:rPr>
              <a:t>“Gestão de saúde eficiente e segura com controle total em suas mãos.”</a:t>
            </a: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72" name="Google Shape;518;p40"/>
          <p:cNvSpPr/>
          <p:nvPr/>
        </p:nvSpPr>
        <p:spPr>
          <a:xfrm>
            <a:off x="3019320" y="4124160"/>
            <a:ext cx="3095280" cy="3236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870823080" tIns="162000" rIns="870823080" bIns="162000" anchor="t">
            <a:normAutofit fontScale="25000" lnSpcReduction="20000"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r>
              <a:rPr lang="fr-FR" sz="1800" b="0" u="none" strike="noStrike">
                <a:solidFill>
                  <a:schemeClr val="dk1"/>
                </a:solidFill>
                <a:effectLst/>
                <a:uFillTx/>
                <a:latin typeface="Arial"/>
              </a:rPr>
              <a:t>+00 000 000 000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OpenSymbo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76240" y="2533680"/>
            <a:ext cx="5676480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4000" b="1" dirty="0"/>
              <a:t>Estratégia e Foco</a:t>
            </a:r>
            <a:endParaRPr lang="fr-FR" sz="3800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000" b="1" u="none" strike="noStrike">
                <a:solidFill>
                  <a:schemeClr val="dk2"/>
                </a:solidFill>
                <a:effectLst/>
                <a:uFillTx/>
                <a:latin typeface="DM Sans"/>
                <a:ea typeface="DM Sans"/>
              </a:rPr>
              <a:t>01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subTitle"/>
          </p:nvPr>
        </p:nvSpPr>
        <p:spPr>
          <a:xfrm>
            <a:off x="876240" y="3600360"/>
            <a:ext cx="4476240" cy="418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buNone/>
            </a:pPr>
            <a:endParaRPr lang="en-US" sz="1200" b="0" u="none" strike="noStrike">
              <a:solidFill>
                <a:schemeClr val="lt1"/>
              </a:solidFill>
              <a:effectLst/>
              <a:uFillTx/>
              <a:latin typeface="Inter"/>
              <a:ea typeface="Inter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361800" y="1905120"/>
            <a:ext cx="4466880" cy="1761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lnSpcReduction="10000"/>
          </a:bodyPr>
          <a:lstStyle/>
          <a:p>
            <a:r>
              <a:rPr lang="pt-BR" sz="1400" dirty="0">
                <a:solidFill>
                  <a:schemeClr val="bg1"/>
                </a:solidFill>
              </a:rPr>
              <a:t>O SGH é uma aplicação web de acesso restrito e institucional, desenvolvida para:</a:t>
            </a:r>
          </a:p>
          <a:p>
            <a:endParaRPr lang="pt-BR" sz="1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/>
              <a:t>Informar:</a:t>
            </a:r>
            <a:r>
              <a:rPr lang="pt-BR" sz="1400" dirty="0"/>
              <a:t> </a:t>
            </a:r>
            <a:r>
              <a:rPr lang="pt-BR" sz="1400" dirty="0">
                <a:solidFill>
                  <a:schemeClr val="bg1"/>
                </a:solidFill>
              </a:rPr>
              <a:t>Centralizar dados de forma clara e acessível.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/>
              <a:t>Facilitar:</a:t>
            </a:r>
            <a:r>
              <a:rPr lang="pt-BR" sz="1400" dirty="0"/>
              <a:t> </a:t>
            </a:r>
            <a:r>
              <a:rPr lang="pt-BR" sz="1400" dirty="0">
                <a:solidFill>
                  <a:schemeClr val="bg1"/>
                </a:solidFill>
              </a:rPr>
              <a:t>Otimizar o gerenciamento de dados internos.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b="1" dirty="0"/>
              <a:t>Suportar:</a:t>
            </a:r>
            <a:r>
              <a:rPr lang="pt-BR" sz="1400" dirty="0"/>
              <a:t> </a:t>
            </a:r>
            <a:r>
              <a:rPr lang="pt-BR" sz="1400" dirty="0">
                <a:solidFill>
                  <a:schemeClr val="bg1"/>
                </a:solidFill>
              </a:rPr>
              <a:t>Apoiar a equipe administrativa em suas rotinas diárias.</a:t>
            </a:r>
          </a:p>
        </p:txBody>
      </p:sp>
      <p:sp>
        <p:nvSpPr>
          <p:cNvPr id="52" name="PlaceHolder 2"/>
          <p:cNvSpPr>
            <a:spLocks noGrp="1"/>
          </p:cNvSpPr>
          <p:nvPr>
            <p:ph type="title"/>
          </p:nvPr>
        </p:nvSpPr>
        <p:spPr>
          <a:xfrm>
            <a:off x="361800" y="504720"/>
            <a:ext cx="584784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4000" b="1" u="none" strike="noStrike" dirty="0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Foco na Gestão Centralizada</a:t>
            </a:r>
            <a:endParaRPr lang="fr-FR" sz="4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14240" y="533520"/>
            <a:ext cx="4181040" cy="108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000" b="1" u="none" strike="noStrike" dirty="0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Mensagem de Profissionalismo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714240" y="1733400"/>
            <a:ext cx="4181040" cy="2866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/>
          </a:bodyPr>
          <a:lstStyle/>
          <a:p>
            <a:r>
              <a:rPr lang="pt-BR" sz="1400" b="1" dirty="0"/>
              <a:t>Mensagem Central</a:t>
            </a:r>
          </a:p>
          <a:p>
            <a:endParaRPr lang="pt-BR" sz="1400" dirty="0"/>
          </a:p>
          <a:p>
            <a:r>
              <a:rPr lang="pt-BR" sz="1400" dirty="0">
                <a:solidFill>
                  <a:schemeClr val="bg1"/>
                </a:solidFill>
              </a:rPr>
              <a:t>Profissionalismo, organização e segurança da informação.</a:t>
            </a:r>
          </a:p>
          <a:p>
            <a:endParaRPr lang="pt-BR" sz="1400" dirty="0">
              <a:solidFill>
                <a:schemeClr val="bg1"/>
              </a:solidFill>
            </a:endParaRPr>
          </a:p>
          <a:p>
            <a:r>
              <a:rPr lang="pt-BR" sz="1400" b="1" dirty="0"/>
              <a:t>Promoção</a:t>
            </a:r>
          </a:p>
          <a:p>
            <a:endParaRPr lang="pt-B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Apresentações para instituições de saúde.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Parcerias com entidades educacionais.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Networking em tecnologia e saúde.</a:t>
            </a:r>
          </a:p>
        </p:txBody>
      </p:sp>
      <p:pic>
        <p:nvPicPr>
          <p:cNvPr id="55" name="Google Shape;206;p33"/>
          <p:cNvPicPr/>
          <p:nvPr/>
        </p:nvPicPr>
        <p:blipFill>
          <a:blip r:embed="rId2"/>
          <a:srcRect l="2512" r="13720"/>
          <a:stretch/>
        </p:blipFill>
        <p:spPr>
          <a:xfrm>
            <a:off x="5016600" y="534960"/>
            <a:ext cx="3412080" cy="4073040"/>
          </a:xfrm>
          <a:prstGeom prst="rect">
            <a:avLst/>
          </a:prstGeom>
          <a:noFill/>
          <a:ln w="19050">
            <a:solidFill>
              <a:srgbClr val="04289B"/>
            </a:solidFill>
            <a:rou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76240" y="2533680"/>
            <a:ext cx="5676480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4000" b="1" dirty="0"/>
              <a:t>O Sistema</a:t>
            </a:r>
            <a:endParaRPr lang="fr-FR" sz="3800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000" b="1" u="none" strike="noStrike">
                <a:solidFill>
                  <a:schemeClr val="dk2"/>
                </a:solidFill>
                <a:effectLst/>
                <a:uFillTx/>
                <a:latin typeface="DM Sans"/>
                <a:ea typeface="DM Sans"/>
              </a:rPr>
              <a:t>02</a:t>
            </a:r>
            <a:endParaRPr lang="fr-FR" sz="3000" b="0" u="none" strike="noStrike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subTitle"/>
          </p:nvPr>
        </p:nvSpPr>
        <p:spPr>
          <a:xfrm>
            <a:off x="876240" y="3600360"/>
            <a:ext cx="4476240" cy="418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buNone/>
            </a:pPr>
            <a:endParaRPr lang="en-US" sz="1200" b="0" u="none" strike="noStrike">
              <a:solidFill>
                <a:schemeClr val="lt1"/>
              </a:solidFill>
              <a:effectLst/>
              <a:uFillTx/>
              <a:latin typeface="Inter"/>
              <a:ea typeface="Inte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14240" y="533520"/>
            <a:ext cx="4181040" cy="10854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 fontScale="90000"/>
          </a:bodyPr>
          <a:lstStyle/>
          <a:p>
            <a:pPr indent="0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000" b="1" u="none" strike="noStrike" dirty="0">
                <a:solidFill>
                  <a:schemeClr val="dk1"/>
                </a:solidFill>
                <a:effectLst/>
                <a:uFillTx/>
                <a:latin typeface="DM Sans"/>
                <a:ea typeface="DM Sans"/>
              </a:rPr>
              <a:t>Estrutura Modular do Sistema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714240" y="1733400"/>
            <a:ext cx="4302360" cy="2866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rmAutofit fontScale="92500" lnSpcReduction="20000"/>
          </a:bodyPr>
          <a:lstStyle/>
          <a:p>
            <a:r>
              <a:rPr lang="pt-BR" sz="1400" b="1" dirty="0"/>
              <a:t>Personalidade</a:t>
            </a:r>
          </a:p>
          <a:p>
            <a:endParaRPr lang="pt-B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Confiável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Organizado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Acessível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Sério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400" dirty="0">
              <a:solidFill>
                <a:schemeClr val="bg1"/>
              </a:solidFill>
            </a:endParaRPr>
          </a:p>
          <a:p>
            <a:r>
              <a:rPr lang="pt-BR" sz="1400" b="1" dirty="0"/>
              <a:t>Ponto Forte</a:t>
            </a:r>
          </a:p>
          <a:p>
            <a:endParaRPr lang="pt-B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Estrutura modular com interface simples e objetiva.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Controle de acesso baseado em permissões de usuário (login).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400" dirty="0">
              <a:solidFill>
                <a:schemeClr val="bg1"/>
              </a:solidFill>
            </a:endParaRPr>
          </a:p>
          <a:p>
            <a:r>
              <a:rPr lang="pt-BR" sz="1400" b="1" dirty="0"/>
              <a:t>Limitações Atuais</a:t>
            </a:r>
          </a:p>
          <a:p>
            <a:endParaRPr lang="pt-BR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Sem acesso externo para pacientes.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400" dirty="0">
                <a:solidFill>
                  <a:schemeClr val="bg1"/>
                </a:solidFill>
              </a:rPr>
              <a:t>Não possui integração com sistemas de terceiros.</a:t>
            </a:r>
          </a:p>
          <a:p>
            <a:endParaRPr lang="pt-BR" sz="1400" dirty="0">
              <a:solidFill>
                <a:schemeClr val="bg1"/>
              </a:solidFill>
            </a:endParaRPr>
          </a:p>
        </p:txBody>
      </p:sp>
      <p:pic>
        <p:nvPicPr>
          <p:cNvPr id="63" name="Google Shape;206;p33"/>
          <p:cNvPicPr/>
          <p:nvPr/>
        </p:nvPicPr>
        <p:blipFill>
          <a:blip r:embed="rId2"/>
          <a:srcRect l="2512" r="13720"/>
          <a:stretch/>
        </p:blipFill>
        <p:spPr>
          <a:xfrm>
            <a:off x="5016600" y="534960"/>
            <a:ext cx="3412080" cy="4073040"/>
          </a:xfrm>
          <a:prstGeom prst="rect">
            <a:avLst/>
          </a:prstGeom>
          <a:noFill/>
          <a:ln w="19050">
            <a:solidFill>
              <a:srgbClr val="04289B"/>
            </a:solidFill>
            <a:rou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F0C2AF-BB0E-2632-8733-8024BA283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>
            <a:extLst>
              <a:ext uri="{FF2B5EF4-FFF2-40B4-BE49-F238E27FC236}">
                <a16:creationId xmlns:a16="http://schemas.microsoft.com/office/drawing/2014/main" id="{84EF101F-441A-139F-2EC8-4CCBD0AE6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240" y="2533680"/>
            <a:ext cx="5676480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4000" b="1" dirty="0"/>
              <a:t>Público-Alvo</a:t>
            </a:r>
            <a:endParaRPr lang="fr-FR" sz="3800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>
            <a:extLst>
              <a:ext uri="{FF2B5EF4-FFF2-40B4-BE49-F238E27FC236}">
                <a16:creationId xmlns:a16="http://schemas.microsoft.com/office/drawing/2014/main" id="{F3B99017-08CF-99EF-C749-5F3221860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000" b="1" u="none" strike="noStrike" dirty="0">
                <a:solidFill>
                  <a:schemeClr val="dk2"/>
                </a:solidFill>
                <a:effectLst/>
                <a:uFillTx/>
                <a:latin typeface="DM Sans"/>
                <a:ea typeface="DM Sans"/>
              </a:rPr>
              <a:t>03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3">
            <a:extLst>
              <a:ext uri="{FF2B5EF4-FFF2-40B4-BE49-F238E27FC236}">
                <a16:creationId xmlns:a16="http://schemas.microsoft.com/office/drawing/2014/main" id="{22CBA3B9-CC81-82FE-C52F-A853A5126833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876240" y="3600360"/>
            <a:ext cx="4476240" cy="418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buNone/>
            </a:pPr>
            <a:endParaRPr lang="en-US" sz="1200" b="0" u="none" strike="noStrike">
              <a:solidFill>
                <a:schemeClr val="lt1"/>
              </a:solidFill>
              <a:effectLst/>
              <a:uFillTx/>
              <a:latin typeface="Inter"/>
              <a:ea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4212690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2"/>
          <p:cNvSpPr>
            <a:spLocks noGrp="1"/>
          </p:cNvSpPr>
          <p:nvPr>
            <p:ph type="title"/>
          </p:nvPr>
        </p:nvSpPr>
        <p:spPr>
          <a:xfrm>
            <a:off x="361800" y="504720"/>
            <a:ext cx="5847840" cy="147600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b">
            <a:normAutofit/>
          </a:bodyPr>
          <a:lstStyle/>
          <a:p>
            <a:endParaRPr lang="pt-BR" sz="4000" dirty="0"/>
          </a:p>
        </p:txBody>
      </p:sp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361800" y="1905120"/>
            <a:ext cx="4466880" cy="176184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t">
            <a:noAutofit/>
          </a:bodyPr>
          <a:lstStyle/>
          <a:p>
            <a:endParaRPr lang="pt-BR" sz="1300" dirty="0"/>
          </a:p>
          <a:p>
            <a:r>
              <a:rPr lang="pt-BR" sz="1300" b="1" dirty="0"/>
              <a:t>Público-Alvo</a:t>
            </a:r>
          </a:p>
          <a:p>
            <a:endParaRPr lang="pt-BR" sz="13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dirty="0">
                <a:solidFill>
                  <a:schemeClr val="bg1"/>
                </a:solidFill>
              </a:rPr>
              <a:t>Secretários(as)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dirty="0">
                <a:solidFill>
                  <a:schemeClr val="bg1"/>
                </a:solidFill>
              </a:rPr>
              <a:t>Recepcionistas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300" dirty="0">
                <a:solidFill>
                  <a:schemeClr val="bg1"/>
                </a:solidFill>
              </a:rPr>
              <a:t>Administradores de clínicas e hospitais</a:t>
            </a:r>
          </a:p>
          <a:p>
            <a:endParaRPr lang="pt-BR" sz="1300" dirty="0"/>
          </a:p>
          <a:p>
            <a:r>
              <a:rPr lang="pt-BR" sz="1300" b="1" dirty="0"/>
              <a:t>Necessidade Atendida</a:t>
            </a:r>
            <a:r>
              <a:rPr lang="pt-BR" sz="1300" dirty="0"/>
              <a:t> </a:t>
            </a:r>
          </a:p>
          <a:p>
            <a:endParaRPr lang="pt-BR" sz="1300" dirty="0">
              <a:solidFill>
                <a:schemeClr val="bg1"/>
              </a:solidFill>
            </a:endParaRPr>
          </a:p>
          <a:p>
            <a:r>
              <a:rPr lang="pt-BR" sz="1300" dirty="0">
                <a:solidFill>
                  <a:schemeClr val="bg1"/>
                </a:solidFill>
              </a:rPr>
              <a:t>Gerenciar grandes volumes de dados com </a:t>
            </a:r>
            <a:r>
              <a:rPr lang="pt-BR" sz="1300" b="1" dirty="0">
                <a:solidFill>
                  <a:schemeClr val="bg1"/>
                </a:solidFill>
              </a:rPr>
              <a:t>agilidade, consistência e segurança</a:t>
            </a:r>
            <a:r>
              <a:rPr lang="pt-BR" sz="1300" dirty="0">
                <a:solidFill>
                  <a:schemeClr val="bg1"/>
                </a:solidFill>
              </a:rPr>
              <a:t>, mantendo as informações da instituição sempre atualizadas através de um painel de controle centralizado.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04EA5-C722-8FAE-9A3B-C5304107F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>
            <a:extLst>
              <a:ext uri="{FF2B5EF4-FFF2-40B4-BE49-F238E27FC236}">
                <a16:creationId xmlns:a16="http://schemas.microsoft.com/office/drawing/2014/main" id="{6BC20463-282A-5830-6A89-2237063FD4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240" y="2533680"/>
            <a:ext cx="5676480" cy="99036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 fontScale="90000"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4000" b="1" dirty="0"/>
              <a:t>Funcionalidades Principais</a:t>
            </a:r>
            <a:endParaRPr lang="fr-FR" sz="3800" b="1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59" name="PlaceHolder 2">
            <a:extLst>
              <a:ext uri="{FF2B5EF4-FFF2-40B4-BE49-F238E27FC236}">
                <a16:creationId xmlns:a16="http://schemas.microsoft.com/office/drawing/2014/main" id="{C7ABBAEE-3E1F-6D10-0502-8B1E6E625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5760" y="1533600"/>
            <a:ext cx="914040" cy="914040"/>
          </a:xfrm>
          <a:prstGeom prst="rect">
            <a:avLst/>
          </a:prstGeom>
          <a:solidFill>
            <a:schemeClr val="dk1"/>
          </a:solidFill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fr-FR" sz="3000" b="1" u="none" strike="noStrike" dirty="0">
                <a:solidFill>
                  <a:schemeClr val="dk2"/>
                </a:solidFill>
                <a:effectLst/>
                <a:uFillTx/>
                <a:latin typeface="DM Sans"/>
                <a:ea typeface="DM Sans"/>
              </a:rPr>
              <a:t>04</a:t>
            </a:r>
            <a:endParaRPr lang="fr-FR" sz="3000" b="0" u="none" strike="noStrike" dirty="0">
              <a:solidFill>
                <a:schemeClr val="dk1"/>
              </a:solidFill>
              <a:effectLst/>
              <a:uFillTx/>
              <a:latin typeface="Arial"/>
            </a:endParaRPr>
          </a:p>
        </p:txBody>
      </p:sp>
      <p:sp>
        <p:nvSpPr>
          <p:cNvPr id="60" name="PlaceHolder 3">
            <a:extLst>
              <a:ext uri="{FF2B5EF4-FFF2-40B4-BE49-F238E27FC236}">
                <a16:creationId xmlns:a16="http://schemas.microsoft.com/office/drawing/2014/main" id="{CF5B2444-A465-FE9A-4750-CA14502FF3BF}"/>
              </a:ext>
            </a:extLst>
          </p:cNvPr>
          <p:cNvSpPr>
            <a:spLocks noGrp="1"/>
          </p:cNvSpPr>
          <p:nvPr>
            <p:ph type="subTitle"/>
          </p:nvPr>
        </p:nvSpPr>
        <p:spPr>
          <a:xfrm>
            <a:off x="876240" y="3600360"/>
            <a:ext cx="4476240" cy="418680"/>
          </a:xfrm>
          <a:prstGeom prst="rect">
            <a:avLst/>
          </a:prstGeom>
          <a:noFill/>
          <a:ln w="0">
            <a:noFill/>
          </a:ln>
        </p:spPr>
        <p:txBody>
          <a:bodyPr lIns="91440" tIns="91440" rIns="91440" bIns="91440" anchor="ctr">
            <a:normAutofit/>
          </a:bodyPr>
          <a:lstStyle/>
          <a:p>
            <a:pPr indent="0" algn="ctr">
              <a:buNone/>
            </a:pPr>
            <a:endParaRPr lang="en-US" sz="1200" b="0" u="none" strike="noStrike">
              <a:solidFill>
                <a:schemeClr val="lt1"/>
              </a:solidFill>
              <a:effectLst/>
              <a:uFillTx/>
              <a:latin typeface="Inter"/>
              <a:ea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1704358960"/>
      </p:ext>
    </p:extLst>
  </p:cSld>
  <p:clrMapOvr>
    <a:masterClrMapping/>
  </p:clrMapOvr>
</p:sld>
</file>

<file path=ppt/theme/theme1.xml><?xml version="1.0" encoding="utf-8"?>
<a:theme xmlns:a="http://schemas.openxmlformats.org/drawingml/2006/main" name="Medical Conference Style Presentation by Slidesgo">
  <a:themeElements>
    <a:clrScheme name="Simple Light">
      <a:dk1>
        <a:srgbClr val="04289B"/>
      </a:dk1>
      <a:lt1>
        <a:srgbClr val="000000"/>
      </a:lt1>
      <a:dk2>
        <a:srgbClr val="FFFFFF"/>
      </a:dk2>
      <a:lt2>
        <a:srgbClr val="11437E"/>
      </a:lt2>
      <a:accent1>
        <a:srgbClr val="4D8EE0"/>
      </a:accent1>
      <a:accent2>
        <a:srgbClr val="E2E2E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</TotalTime>
  <Words>439</Words>
  <Application>Microsoft Office PowerPoint</Application>
  <PresentationFormat>Apresentação na tela (16:9)</PresentationFormat>
  <Paragraphs>115</Paragraphs>
  <Slides>17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17</vt:i4>
      </vt:variant>
    </vt:vector>
  </HeadingPairs>
  <TitlesOfParts>
    <vt:vector size="25" baseType="lpstr">
      <vt:lpstr>Arial</vt:lpstr>
      <vt:lpstr>DM Sans</vt:lpstr>
      <vt:lpstr>Inter</vt:lpstr>
      <vt:lpstr>OpenSymbol</vt:lpstr>
      <vt:lpstr>Symbol</vt:lpstr>
      <vt:lpstr>Wingdings</vt:lpstr>
      <vt:lpstr>Medical Conference Style Presentation by Slidesgo</vt:lpstr>
      <vt:lpstr>Slidesgo Final Pages</vt:lpstr>
      <vt:lpstr>Sistema de Gestão Hospitalar (SGH)</vt:lpstr>
      <vt:lpstr>Estratégia e Foco</vt:lpstr>
      <vt:lpstr>Foco na Gestão Centralizada</vt:lpstr>
      <vt:lpstr>Mensagem de Profissionalismo</vt:lpstr>
      <vt:lpstr>O Sistema</vt:lpstr>
      <vt:lpstr>Estrutura Modular do Sistema</vt:lpstr>
      <vt:lpstr>Público-Alvo</vt:lpstr>
      <vt:lpstr>Apresentação do PowerPoint</vt:lpstr>
      <vt:lpstr>Funcionalidades Principais</vt:lpstr>
      <vt:lpstr>Apresentação do PowerPoint</vt:lpstr>
      <vt:lpstr>Design e Aparência</vt:lpstr>
      <vt:lpstr>Apresentação do PowerPoint</vt:lpstr>
      <vt:lpstr>Referências e Concorrência</vt:lpstr>
      <vt:lpstr>Apresentação do PowerPoint</vt:lpstr>
      <vt:lpstr>Diretrizes e Próximos Passos</vt:lpstr>
      <vt:lpstr>Apresentação do PowerPoint</vt:lpstr>
      <vt:lpstr>Obrigado!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PAULO MINORU YAMANAKA</cp:lastModifiedBy>
  <cp:revision>4</cp:revision>
  <dcterms:modified xsi:type="dcterms:W3CDTF">2025-08-08T00:30:10Z</dcterms:modified>
</cp:coreProperties>
</file>

<file path=docProps/core0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2025-08-07T23:07:19Z</dcterms:created>
  <dc:creator>Unknown Creator</dc:creator>
  <dc:description/>
  <dc:language>en-US</dc:language>
  <cp:lastModifiedBy>Unknown Creator</cp:lastModifiedBy>
  <dcterms:modified xsi:type="dcterms:W3CDTF">2025-08-07T23:07:19Z</dcterms:modified>
  <cp:revision>0</cp:revision>
  <dc:subject/>
  <dc:title>Untitled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es">
    <vt:r8>12</vt:r8>
  </property>
</Properties>
</file>